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B83A37-C9DC-4DB0-BE73-CD9F992B87A9}" type="datetimeFigureOut">
              <a:rPr lang="ru-RU" smtClean="0"/>
              <a:t>02.03.2016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2021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B83A37-C9DC-4DB0-BE73-CD9F992B87A9}" type="datetimeFigureOut">
              <a:rPr lang="ru-RU" smtClean="0"/>
              <a:t>02.03.2016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34030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B83A37-C9DC-4DB0-BE73-CD9F992B87A9}" type="datetimeFigureOut">
              <a:rPr lang="ru-RU" smtClean="0"/>
              <a:t>02.03.2016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114099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B83A37-C9DC-4DB0-BE73-CD9F992B87A9}" type="datetimeFigureOut">
              <a:rPr lang="ru-RU" smtClean="0"/>
              <a:t>02.03.2016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201519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B83A37-C9DC-4DB0-BE73-CD9F992B87A9}" type="datetimeFigureOut">
              <a:rPr lang="ru-RU" smtClean="0"/>
              <a:t>02.03.2016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97763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B83A37-C9DC-4DB0-BE73-CD9F992B87A9}" type="datetimeFigureOut">
              <a:rPr lang="ru-RU" smtClean="0"/>
              <a:t>02.03.2016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264157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B83A37-C9DC-4DB0-BE73-CD9F992B87A9}" type="datetimeFigureOut">
              <a:rPr lang="ru-RU" smtClean="0"/>
              <a:t>02.03.2016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104575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B83A37-C9DC-4DB0-BE73-CD9F992B87A9}" type="datetimeFigureOut">
              <a:rPr lang="ru-RU" smtClean="0"/>
              <a:t>02.03.2016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39850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B83A37-C9DC-4DB0-BE73-CD9F992B87A9}" type="datetimeFigureOut">
              <a:rPr lang="ru-RU" smtClean="0"/>
              <a:t>02.03.2016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155200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B83A37-C9DC-4DB0-BE73-CD9F992B87A9}" type="datetimeFigureOut">
              <a:rPr lang="ru-RU" smtClean="0"/>
              <a:t>02.03.2016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359344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B83A37-C9DC-4DB0-BE73-CD9F992B87A9}" type="datetimeFigureOut">
              <a:rPr lang="ru-RU" smtClean="0"/>
              <a:t>02.03.2016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D1A05C-AEE7-4D0D-B4FE-577ADEEE2E85}" type="slidenum">
              <a:rPr lang="ru-RU" smtClean="0"/>
              <a:t>‹#›</a:t>
            </a:fld>
            <a:endParaRPr lang="ru-RU"/>
          </a:p>
        </p:txBody>
      </p:sp>
    </p:spTree>
    <p:extLst>
      <p:ext uri="{BB962C8B-B14F-4D97-AF65-F5344CB8AC3E}">
        <p14:creationId xmlns:p14="http://schemas.microsoft.com/office/powerpoint/2010/main" val="299965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83A37-C9DC-4DB0-BE73-CD9F992B87A9}" type="datetimeFigureOut">
              <a:rPr lang="ru-RU" smtClean="0"/>
              <a:t>02.03.2016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1A05C-AEE7-4D0D-B4FE-577ADEEE2E85}" type="slidenum">
              <a:rPr lang="ru-RU" smtClean="0"/>
              <a:t>‹#›</a:t>
            </a:fld>
            <a:endParaRPr lang="ru-RU"/>
          </a:p>
        </p:txBody>
      </p:sp>
    </p:spTree>
    <p:extLst>
      <p:ext uri="{BB962C8B-B14F-4D97-AF65-F5344CB8AC3E}">
        <p14:creationId xmlns:p14="http://schemas.microsoft.com/office/powerpoint/2010/main" val="261417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2596901" y="1534320"/>
            <a:ext cx="6998198" cy="1754326"/>
          </a:xfrm>
          <a:prstGeom prst="rect">
            <a:avLst/>
          </a:prstGeom>
          <a:noFill/>
        </p:spPr>
        <p:txBody>
          <a:bodyPr wrap="none" lIns="91440" tIns="45720" rIns="91440" bIns="45720">
            <a:spAutoFit/>
          </a:bodyPr>
          <a:lstStyle/>
          <a:p>
            <a:pPr algn="ctr"/>
            <a:r>
              <a:rPr lang="ru-RU" sz="5400" b="1" cap="none" spc="0" dirty="0" smtClean="0">
                <a:ln w="22225">
                  <a:solidFill>
                    <a:srgbClr val="FF0000"/>
                  </a:solidFill>
                  <a:prstDash val="solid"/>
                </a:ln>
                <a:solidFill>
                  <a:srgbClr val="FF0000"/>
                </a:solidFill>
                <a:effectLst/>
              </a:rPr>
              <a:t>Опыт семьи </a:t>
            </a:r>
            <a:r>
              <a:rPr lang="ru-RU" sz="5400" b="1" cap="none" spc="0" dirty="0" smtClean="0">
                <a:ln w="22225">
                  <a:solidFill>
                    <a:srgbClr val="FF0000"/>
                  </a:solidFill>
                  <a:prstDash val="solid"/>
                </a:ln>
                <a:solidFill>
                  <a:srgbClr val="FF0000"/>
                </a:solidFill>
                <a:effectLst/>
              </a:rPr>
              <a:t> Мелешко</a:t>
            </a:r>
          </a:p>
          <a:p>
            <a:pPr algn="ctr"/>
            <a:r>
              <a:rPr lang="ru-RU" sz="5400" b="1" cap="none" spc="0" dirty="0" smtClean="0">
                <a:ln w="22225">
                  <a:solidFill>
                    <a:srgbClr val="FF0000"/>
                  </a:solidFill>
                  <a:prstDash val="solid"/>
                </a:ln>
                <a:solidFill>
                  <a:srgbClr val="FF0000"/>
                </a:solidFill>
                <a:effectLst/>
              </a:rPr>
              <a:t>в </a:t>
            </a:r>
            <a:r>
              <a:rPr lang="ru-RU" sz="5400" b="1" cap="none" spc="0" dirty="0" smtClean="0">
                <a:ln w="22225">
                  <a:solidFill>
                    <a:srgbClr val="FF0000"/>
                  </a:solidFill>
                  <a:prstDash val="solid"/>
                </a:ln>
                <a:solidFill>
                  <a:srgbClr val="FF0000"/>
                </a:solidFill>
                <a:effectLst/>
              </a:rPr>
              <a:t>развитии речи детей</a:t>
            </a:r>
            <a:endParaRPr lang="ru-RU" sz="5400" b="1" cap="none" spc="0" dirty="0">
              <a:ln w="22225">
                <a:solidFill>
                  <a:srgbClr val="FF0000"/>
                </a:solidFill>
                <a:prstDash val="solid"/>
              </a:ln>
              <a:solidFill>
                <a:srgbClr val="FF0000"/>
              </a:solidFill>
              <a:effectLst/>
            </a:endParaRPr>
          </a:p>
        </p:txBody>
      </p:sp>
      <p:pic>
        <p:nvPicPr>
          <p:cNvPr id="6" name="Рисунок 5"/>
          <p:cNvPicPr>
            <a:picLocks noChangeAspect="1"/>
          </p:cNvPicPr>
          <p:nvPr/>
        </p:nvPicPr>
        <p:blipFill>
          <a:blip r:embed="rId3"/>
          <a:stretch>
            <a:fillRect/>
          </a:stretch>
        </p:blipFill>
        <p:spPr>
          <a:xfrm>
            <a:off x="9809470" y="2302135"/>
            <a:ext cx="2157409" cy="3143322"/>
          </a:xfrm>
          <a:prstGeom prst="rect">
            <a:avLst/>
          </a:prstGeom>
        </p:spPr>
      </p:pic>
    </p:spTree>
    <p:extLst>
      <p:ext uri="{BB962C8B-B14F-4D97-AF65-F5344CB8AC3E}">
        <p14:creationId xmlns:p14="http://schemas.microsoft.com/office/powerpoint/2010/main" val="423453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57" y="0"/>
            <a:ext cx="12193057" cy="6858594"/>
          </a:xfrm>
          <a:prstGeom prst="rect">
            <a:avLst/>
          </a:prstGeom>
        </p:spPr>
      </p:pic>
      <p:sp>
        <p:nvSpPr>
          <p:cNvPr id="3" name="Прямоугольник 2"/>
          <p:cNvSpPr/>
          <p:nvPr/>
        </p:nvSpPr>
        <p:spPr>
          <a:xfrm>
            <a:off x="2498032" y="1987055"/>
            <a:ext cx="7359708"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rgbClr val="FF0000"/>
                </a:solidFill>
                <a:effectLst/>
              </a:rPr>
              <a:t>Спасибо за внимание!!!</a:t>
            </a:r>
            <a:endParaRPr lang="ru-RU" sz="5400" b="1" cap="none" spc="0" dirty="0">
              <a:ln w="22225">
                <a:solidFill>
                  <a:schemeClr val="accent2"/>
                </a:solidFill>
                <a:prstDash val="solid"/>
              </a:ln>
              <a:solidFill>
                <a:srgbClr val="FF0000"/>
              </a:solidFill>
              <a:effectLst/>
            </a:endParaRPr>
          </a:p>
        </p:txBody>
      </p:sp>
      <p:pic>
        <p:nvPicPr>
          <p:cNvPr id="6" name="Рисунок 5"/>
          <p:cNvPicPr>
            <a:picLocks noChangeAspect="1"/>
          </p:cNvPicPr>
          <p:nvPr/>
        </p:nvPicPr>
        <p:blipFill>
          <a:blip r:embed="rId3"/>
          <a:stretch>
            <a:fillRect/>
          </a:stretch>
        </p:blipFill>
        <p:spPr>
          <a:xfrm>
            <a:off x="4229028" y="3316618"/>
            <a:ext cx="3454661" cy="2942859"/>
          </a:xfrm>
          <a:prstGeom prst="rect">
            <a:avLst/>
          </a:prstGeom>
        </p:spPr>
      </p:pic>
    </p:spTree>
    <p:extLst>
      <p:ext uri="{BB962C8B-B14F-4D97-AF65-F5344CB8AC3E}">
        <p14:creationId xmlns:p14="http://schemas.microsoft.com/office/powerpoint/2010/main" val="370152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4" name="Прямоугольник 3"/>
          <p:cNvSpPr/>
          <p:nvPr/>
        </p:nvSpPr>
        <p:spPr>
          <a:xfrm>
            <a:off x="302170" y="1033671"/>
            <a:ext cx="11587660"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rgbClr val="FF0000"/>
                </a:solidFill>
                <a:effectLst/>
              </a:rPr>
              <a:t>Развитие артикуляционного аппарата</a:t>
            </a:r>
            <a:endParaRPr lang="ru-RU" sz="5400" b="1" cap="none" spc="0" dirty="0">
              <a:ln w="22225">
                <a:solidFill>
                  <a:schemeClr val="accent2"/>
                </a:solidFill>
                <a:prstDash val="solid"/>
              </a:ln>
              <a:solidFill>
                <a:srgbClr val="FF0000"/>
              </a:solidFill>
              <a:effectLst/>
            </a:endParaRPr>
          </a:p>
        </p:txBody>
      </p:sp>
      <p:sp>
        <p:nvSpPr>
          <p:cNvPr id="5" name="Прямоугольник 4"/>
          <p:cNvSpPr/>
          <p:nvPr/>
        </p:nvSpPr>
        <p:spPr>
          <a:xfrm>
            <a:off x="577755" y="1952726"/>
            <a:ext cx="6096000" cy="1569660"/>
          </a:xfrm>
          <a:prstGeom prst="rect">
            <a:avLst/>
          </a:prstGeom>
        </p:spPr>
        <p:txBody>
          <a:bodyPr>
            <a:spAutoFit/>
          </a:bodyPr>
          <a:lstStyle/>
          <a:p>
            <a:pPr algn="ctr"/>
            <a:r>
              <a:rPr lang="ru-RU" dirty="0"/>
              <a:t> </a:t>
            </a:r>
            <a:r>
              <a:rPr lang="ru-RU" sz="2400" b="1" dirty="0">
                <a:latin typeface="Monotype Corsiva" panose="03010101010201010101" pitchFamily="66" charset="0"/>
              </a:rPr>
              <a:t>Развивая речь своих детей дома, я считаю важным уделять внимание развитию артикуляционного аппарата, к 4-5 годам ребёнок в основном должен правильно произносить все </a:t>
            </a:r>
            <a:r>
              <a:rPr lang="ru-RU" sz="2400" b="1" dirty="0" smtClean="0">
                <a:latin typeface="Monotype Corsiva" panose="03010101010201010101" pitchFamily="66" charset="0"/>
              </a:rPr>
              <a:t>звуки.</a:t>
            </a:r>
            <a:endParaRPr lang="ru-RU" sz="2400" b="1" dirty="0">
              <a:latin typeface="Monotype Corsiva" panose="03010101010201010101" pitchFamily="66"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543" y="2083832"/>
            <a:ext cx="3390331" cy="5332105"/>
          </a:xfrm>
          <a:prstGeom prst="rect">
            <a:avLst/>
          </a:prstGeom>
        </p:spPr>
      </p:pic>
      <p:sp>
        <p:nvSpPr>
          <p:cNvPr id="7" name="Прямоугольник 6"/>
          <p:cNvSpPr/>
          <p:nvPr/>
        </p:nvSpPr>
        <p:spPr>
          <a:xfrm>
            <a:off x="1280615" y="3912920"/>
            <a:ext cx="6096000" cy="2616101"/>
          </a:xfrm>
          <a:prstGeom prst="rect">
            <a:avLst/>
          </a:prstGeom>
        </p:spPr>
        <p:txBody>
          <a:bodyPr>
            <a:spAutoFit/>
          </a:bodyPr>
          <a:lstStyle/>
          <a:p>
            <a:pPr algn="ctr"/>
            <a:r>
              <a:rPr lang="ru-RU" sz="2400" b="1" dirty="0" smtClean="0">
                <a:solidFill>
                  <a:srgbClr val="FF0000"/>
                </a:solidFill>
                <a:latin typeface="Monotype Corsiva" panose="03010101010201010101" pitchFamily="66" charset="0"/>
              </a:rPr>
              <a:t>Упражнение «Лошадка»</a:t>
            </a:r>
          </a:p>
          <a:p>
            <a:pPr algn="ctr"/>
            <a:r>
              <a:rPr lang="ru-RU" sz="2000" b="1" dirty="0" smtClean="0">
                <a:latin typeface="Monotype Corsiva" panose="03010101010201010101" pitchFamily="66" charset="0"/>
              </a:rPr>
              <a:t>Цок-цок-цок</a:t>
            </a:r>
            <a:r>
              <a:rPr lang="ru-RU" sz="2000" b="1" dirty="0">
                <a:latin typeface="Monotype Corsiva" panose="03010101010201010101" pitchFamily="66" charset="0"/>
              </a:rPr>
              <a:t>!</a:t>
            </a:r>
          </a:p>
          <a:p>
            <a:pPr algn="ctr"/>
            <a:r>
              <a:rPr lang="ru-RU" sz="2000" b="1" dirty="0">
                <a:latin typeface="Monotype Corsiva" panose="03010101010201010101" pitchFamily="66" charset="0"/>
              </a:rPr>
              <a:t>Мы все сказали,</a:t>
            </a:r>
          </a:p>
          <a:p>
            <a:pPr algn="ctr"/>
            <a:r>
              <a:rPr lang="ru-RU" sz="2000" b="1" dirty="0">
                <a:latin typeface="Monotype Corsiva" panose="03010101010201010101" pitchFamily="66" charset="0"/>
              </a:rPr>
              <a:t>Как лошадки поскакали.</a:t>
            </a:r>
          </a:p>
          <a:p>
            <a:pPr algn="ctr"/>
            <a:r>
              <a:rPr lang="ru-RU" sz="2000" b="1" dirty="0">
                <a:latin typeface="Monotype Corsiva" panose="03010101010201010101" pitchFamily="66" charset="0"/>
              </a:rPr>
              <a:t>Вот лошадки поскакали,</a:t>
            </a:r>
          </a:p>
          <a:p>
            <a:pPr algn="ctr"/>
            <a:r>
              <a:rPr lang="ru-RU" sz="2000" b="1" dirty="0">
                <a:latin typeface="Monotype Corsiva" panose="03010101010201010101" pitchFamily="66" charset="0"/>
              </a:rPr>
              <a:t>Язычок, поцокай с  нами</a:t>
            </a:r>
          </a:p>
          <a:p>
            <a:pPr algn="ctr"/>
            <a:r>
              <a:rPr lang="ru-RU" sz="2000" b="1" dirty="0">
                <a:latin typeface="Monotype Corsiva" panose="03010101010201010101" pitchFamily="66" charset="0"/>
              </a:rPr>
              <a:t>Эй, а где ж улыбка?</a:t>
            </a:r>
          </a:p>
          <a:p>
            <a:pPr algn="ctr"/>
            <a:r>
              <a:rPr lang="ru-RU" sz="2000" b="1" dirty="0">
                <a:latin typeface="Monotype Corsiva" panose="03010101010201010101" pitchFamily="66" charset="0"/>
              </a:rPr>
              <a:t>Зубки и «</a:t>
            </a:r>
            <a:r>
              <a:rPr lang="ru-RU" sz="2000" b="1" dirty="0" err="1">
                <a:latin typeface="Monotype Corsiva" panose="03010101010201010101" pitchFamily="66" charset="0"/>
              </a:rPr>
              <a:t>прилипка</a:t>
            </a:r>
            <a:r>
              <a:rPr lang="ru-RU" sz="2000" b="1" dirty="0">
                <a:latin typeface="Monotype Corsiva" panose="03010101010201010101" pitchFamily="66" charset="0"/>
              </a:rPr>
              <a:t>».</a:t>
            </a:r>
          </a:p>
        </p:txBody>
      </p:sp>
      <p:pic>
        <p:nvPicPr>
          <p:cNvPr id="9" name="Рисунок 8"/>
          <p:cNvPicPr>
            <a:picLocks noChangeAspect="1"/>
          </p:cNvPicPr>
          <p:nvPr/>
        </p:nvPicPr>
        <p:blipFill>
          <a:blip r:embed="rId4"/>
          <a:stretch>
            <a:fillRect/>
          </a:stretch>
        </p:blipFill>
        <p:spPr>
          <a:xfrm>
            <a:off x="302170" y="4441441"/>
            <a:ext cx="2409825" cy="1905000"/>
          </a:xfrm>
          <a:prstGeom prst="rect">
            <a:avLst/>
          </a:prstGeom>
        </p:spPr>
      </p:pic>
    </p:spTree>
    <p:extLst>
      <p:ext uri="{BB962C8B-B14F-4D97-AF65-F5344CB8AC3E}">
        <p14:creationId xmlns:p14="http://schemas.microsoft.com/office/powerpoint/2010/main" val="271471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168324" y="2141773"/>
            <a:ext cx="6096000" cy="2308324"/>
          </a:xfrm>
          <a:prstGeom prst="rect">
            <a:avLst/>
          </a:prstGeom>
        </p:spPr>
        <p:txBody>
          <a:bodyPr>
            <a:spAutoFit/>
          </a:bodyPr>
          <a:lstStyle/>
          <a:p>
            <a:pPr algn="ctr"/>
            <a:r>
              <a:rPr lang="ru-RU" sz="2400" b="1" dirty="0">
                <a:latin typeface="Monotype Corsiva" panose="03010101010201010101" pitchFamily="66" charset="0"/>
              </a:rPr>
              <a:t>Так же не мало важное значение в нашей семье  уделяется развитию мелкой моторики, которая напрямую связана с развитием речи. Для развития мелкой моторики мы используем игры с прищепками, рисование пальчиками, очень полезно перебирать мелкие </a:t>
            </a:r>
            <a:r>
              <a:rPr lang="ru-RU" sz="2400" b="1" dirty="0" smtClean="0">
                <a:latin typeface="Monotype Corsiva" panose="03010101010201010101" pitchFamily="66" charset="0"/>
              </a:rPr>
              <a:t>предметы. </a:t>
            </a:r>
            <a:endParaRPr lang="ru-RU" sz="2400" b="1" dirty="0">
              <a:latin typeface="Monotype Corsiva" panose="03010101010201010101" pitchFamily="66" charset="0"/>
            </a:endParaRPr>
          </a:p>
        </p:txBody>
      </p:sp>
      <p:sp>
        <p:nvSpPr>
          <p:cNvPr id="4" name="Прямоугольник 3"/>
          <p:cNvSpPr/>
          <p:nvPr/>
        </p:nvSpPr>
        <p:spPr>
          <a:xfrm>
            <a:off x="1574003" y="525440"/>
            <a:ext cx="8498096"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rgbClr val="FF0000"/>
                </a:solidFill>
                <a:effectLst/>
              </a:rPr>
              <a:t>Развитие мелкой моторики</a:t>
            </a:r>
            <a:endParaRPr lang="ru-RU" sz="5400" b="1" cap="none" spc="0" dirty="0">
              <a:ln w="22225">
                <a:solidFill>
                  <a:schemeClr val="accent2"/>
                </a:solidFill>
                <a:prstDash val="solid"/>
              </a:ln>
              <a:solidFill>
                <a:srgbClr val="FF0000"/>
              </a:solidFill>
              <a:effectLst/>
            </a:endParaRPr>
          </a:p>
        </p:txBody>
      </p:sp>
      <p:pic>
        <p:nvPicPr>
          <p:cNvPr id="7" name="Рисунок 6"/>
          <p:cNvPicPr>
            <a:picLocks noChangeAspect="1"/>
          </p:cNvPicPr>
          <p:nvPr/>
        </p:nvPicPr>
        <p:blipFill>
          <a:blip r:embed="rId3"/>
          <a:stretch>
            <a:fillRect/>
          </a:stretch>
        </p:blipFill>
        <p:spPr>
          <a:xfrm>
            <a:off x="2250104" y="4942658"/>
            <a:ext cx="2663090" cy="184114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5982" y="1310002"/>
            <a:ext cx="3363036" cy="5473805"/>
          </a:xfrm>
          <a:prstGeom prst="rect">
            <a:avLst/>
          </a:prstGeom>
        </p:spPr>
      </p:pic>
    </p:spTree>
    <p:extLst>
      <p:ext uri="{BB962C8B-B14F-4D97-AF65-F5344CB8AC3E}">
        <p14:creationId xmlns:p14="http://schemas.microsoft.com/office/powerpoint/2010/main" val="239000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0" y="2405756"/>
            <a:ext cx="6096000" cy="1569660"/>
          </a:xfrm>
          <a:prstGeom prst="rect">
            <a:avLst/>
          </a:prstGeom>
        </p:spPr>
        <p:txBody>
          <a:bodyPr>
            <a:spAutoFit/>
          </a:bodyPr>
          <a:lstStyle/>
          <a:p>
            <a:pPr algn="ctr"/>
            <a:r>
              <a:rPr lang="ru-RU" sz="2400" b="1" dirty="0">
                <a:latin typeface="Monotype Corsiva" panose="03010101010201010101" pitchFamily="66" charset="0"/>
              </a:rPr>
              <a:t>Для развития связной речи необходимо развивать речевое дыхание, в домашних условиях это очень просто, например надувать воздушные шары, сдувать ватные шарики со стола.</a:t>
            </a:r>
          </a:p>
        </p:txBody>
      </p:sp>
      <p:sp>
        <p:nvSpPr>
          <p:cNvPr id="4" name="Прямоугольник 3"/>
          <p:cNvSpPr/>
          <p:nvPr/>
        </p:nvSpPr>
        <p:spPr>
          <a:xfrm>
            <a:off x="1781998" y="1125729"/>
            <a:ext cx="8628004"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rgbClr val="FF0000"/>
                </a:solidFill>
                <a:effectLst/>
              </a:rPr>
              <a:t>Развитие речевого дыхания</a:t>
            </a:r>
            <a:endParaRPr lang="ru-RU" sz="5400" b="1" cap="none" spc="0" dirty="0">
              <a:ln w="22225">
                <a:solidFill>
                  <a:schemeClr val="accent2"/>
                </a:solidFill>
                <a:prstDash val="solid"/>
              </a:ln>
              <a:solidFill>
                <a:srgbClr val="FF0000"/>
              </a:solidFill>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0478" y="1944722"/>
            <a:ext cx="2762534" cy="481289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944722"/>
            <a:ext cx="3035490" cy="4812898"/>
          </a:xfrm>
          <a:prstGeom prst="rect">
            <a:avLst/>
          </a:prstGeom>
        </p:spPr>
      </p:pic>
      <p:pic>
        <p:nvPicPr>
          <p:cNvPr id="7" name="Рисунок 6"/>
          <p:cNvPicPr>
            <a:picLocks noChangeAspect="1"/>
          </p:cNvPicPr>
          <p:nvPr/>
        </p:nvPicPr>
        <p:blipFill>
          <a:blip r:embed="rId5"/>
          <a:stretch>
            <a:fillRect/>
          </a:stretch>
        </p:blipFill>
        <p:spPr>
          <a:xfrm>
            <a:off x="1468058" y="4351170"/>
            <a:ext cx="2457874" cy="2131517"/>
          </a:xfrm>
          <a:prstGeom prst="rect">
            <a:avLst/>
          </a:prstGeom>
        </p:spPr>
      </p:pic>
    </p:spTree>
    <p:extLst>
      <p:ext uri="{BB962C8B-B14F-4D97-AF65-F5344CB8AC3E}">
        <p14:creationId xmlns:p14="http://schemas.microsoft.com/office/powerpoint/2010/main" val="415142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2005325" y="688496"/>
            <a:ext cx="7744621"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rgbClr val="FF0000"/>
                </a:solidFill>
                <a:effectLst/>
              </a:rPr>
              <a:t>Пальчиковая гимнастика</a:t>
            </a:r>
            <a:endParaRPr lang="ru-RU" sz="5400" b="1" cap="none" spc="0" dirty="0">
              <a:ln w="22225">
                <a:solidFill>
                  <a:schemeClr val="accent2"/>
                </a:solidFill>
                <a:prstDash val="solid"/>
              </a:ln>
              <a:solidFill>
                <a:srgbClr val="FF0000"/>
              </a:solidFill>
              <a:effectLst/>
            </a:endParaRPr>
          </a:p>
        </p:txBody>
      </p:sp>
      <p:sp>
        <p:nvSpPr>
          <p:cNvPr id="4" name="Прямоугольник 3"/>
          <p:cNvSpPr/>
          <p:nvPr/>
        </p:nvSpPr>
        <p:spPr>
          <a:xfrm>
            <a:off x="300250" y="1750325"/>
            <a:ext cx="6096000" cy="1938992"/>
          </a:xfrm>
          <a:prstGeom prst="rect">
            <a:avLst/>
          </a:prstGeom>
        </p:spPr>
        <p:txBody>
          <a:bodyPr>
            <a:spAutoFit/>
          </a:bodyPr>
          <a:lstStyle/>
          <a:p>
            <a:pPr algn="ctr"/>
            <a:r>
              <a:rPr lang="ru-RU" sz="2400" b="1" dirty="0" smtClean="0">
                <a:latin typeface="Monotype Corsiva" panose="03010101010201010101" pitchFamily="66" charset="0"/>
              </a:rPr>
              <a:t>Пальчиковая </a:t>
            </a:r>
            <a:r>
              <a:rPr lang="ru-RU" sz="2400" b="1" dirty="0">
                <a:latin typeface="Monotype Corsiva" panose="03010101010201010101" pitchFamily="66" charset="0"/>
              </a:rPr>
              <a:t>гимнастика не только влияет на развитие речи, но и переключает внимание малыша с капризов на телесные ощущения и успокаивает. Моя старшая дочь очень любит выполнять пальчиковую </a:t>
            </a:r>
            <a:r>
              <a:rPr lang="ru-RU" sz="2400" b="1" dirty="0" smtClean="0">
                <a:latin typeface="Monotype Corsiva" panose="03010101010201010101" pitchFamily="66" charset="0"/>
              </a:rPr>
              <a:t>гимнастику.</a:t>
            </a:r>
            <a:endParaRPr lang="ru-RU" sz="2400" b="1" dirty="0">
              <a:latin typeface="Monotype Corsiva" panose="03010101010201010101" pitchFamily="66"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669" y="1705949"/>
            <a:ext cx="3567752" cy="5179325"/>
          </a:xfrm>
          <a:prstGeom prst="rect">
            <a:avLst/>
          </a:prstGeom>
        </p:spPr>
      </p:pic>
      <p:pic>
        <p:nvPicPr>
          <p:cNvPr id="6" name="Рисунок 5"/>
          <p:cNvPicPr>
            <a:picLocks noChangeAspect="1"/>
          </p:cNvPicPr>
          <p:nvPr/>
        </p:nvPicPr>
        <p:blipFill>
          <a:blip r:embed="rId4"/>
          <a:stretch>
            <a:fillRect/>
          </a:stretch>
        </p:blipFill>
        <p:spPr>
          <a:xfrm>
            <a:off x="891511" y="4279994"/>
            <a:ext cx="4635832" cy="2006150"/>
          </a:xfrm>
          <a:prstGeom prst="rect">
            <a:avLst/>
          </a:prstGeom>
        </p:spPr>
      </p:pic>
    </p:spTree>
    <p:extLst>
      <p:ext uri="{BB962C8B-B14F-4D97-AF65-F5344CB8AC3E}">
        <p14:creationId xmlns:p14="http://schemas.microsoft.com/office/powerpoint/2010/main" val="299280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3048000" y="610136"/>
            <a:ext cx="6096000" cy="6247864"/>
          </a:xfrm>
          <a:prstGeom prst="rect">
            <a:avLst/>
          </a:prstGeom>
        </p:spPr>
        <p:txBody>
          <a:bodyPr>
            <a:spAutoFit/>
          </a:bodyPr>
          <a:lstStyle/>
          <a:p>
            <a:pPr algn="ctr"/>
            <a:r>
              <a:rPr lang="ru-RU" sz="2000" b="1" dirty="0">
                <a:latin typeface="Monotype Corsiva" panose="03010101010201010101" pitchFamily="66" charset="0"/>
              </a:rPr>
              <a:t>Мы делили апельсин -            </a:t>
            </a:r>
          </a:p>
          <a:p>
            <a:pPr algn="ctr"/>
            <a:r>
              <a:rPr lang="ru-RU" sz="2000" b="1" dirty="0">
                <a:latin typeface="Monotype Corsiva" panose="03010101010201010101" pitchFamily="66" charset="0"/>
              </a:rPr>
              <a:t>(Двумя руками «держат» предполагаемый апельсин)</a:t>
            </a:r>
          </a:p>
          <a:p>
            <a:pPr algn="ctr"/>
            <a:r>
              <a:rPr lang="ru-RU" sz="2000" b="1" dirty="0">
                <a:latin typeface="Monotype Corsiva" panose="03010101010201010101" pitchFamily="66" charset="0"/>
              </a:rPr>
              <a:t>Много нас, а он один.</a:t>
            </a:r>
          </a:p>
          <a:p>
            <a:pPr algn="ctr"/>
            <a:r>
              <a:rPr lang="ru-RU" sz="2000" b="1" dirty="0">
                <a:latin typeface="Monotype Corsiva" panose="03010101010201010101" pitchFamily="66" charset="0"/>
              </a:rPr>
              <a:t>(Показывают сначала десять пальцев, а потом один)</a:t>
            </a:r>
          </a:p>
          <a:p>
            <a:pPr algn="ctr"/>
            <a:r>
              <a:rPr lang="ru-RU" sz="2000" b="1" dirty="0">
                <a:latin typeface="Monotype Corsiva" panose="03010101010201010101" pitchFamily="66" charset="0"/>
              </a:rPr>
              <a:t>Эта долька – для ежа,</a:t>
            </a:r>
          </a:p>
          <a:p>
            <a:pPr algn="ctr"/>
            <a:r>
              <a:rPr lang="ru-RU" sz="2000" b="1" dirty="0">
                <a:latin typeface="Monotype Corsiva" panose="03010101010201010101" pitchFamily="66" charset="0"/>
              </a:rPr>
              <a:t>(Загибают большой палец руки)</a:t>
            </a:r>
          </a:p>
          <a:p>
            <a:pPr algn="ctr"/>
            <a:r>
              <a:rPr lang="ru-RU" sz="2000" b="1" dirty="0">
                <a:latin typeface="Monotype Corsiva" panose="03010101010201010101" pitchFamily="66" charset="0"/>
              </a:rPr>
              <a:t>Эта долька – для стрижа,</a:t>
            </a:r>
          </a:p>
          <a:p>
            <a:pPr algn="ctr"/>
            <a:r>
              <a:rPr lang="ru-RU" sz="2000" b="1" dirty="0">
                <a:latin typeface="Monotype Corsiva" panose="03010101010201010101" pitchFamily="66" charset="0"/>
              </a:rPr>
              <a:t>(Загибают указательный палец)</a:t>
            </a:r>
          </a:p>
          <a:p>
            <a:pPr algn="ctr"/>
            <a:r>
              <a:rPr lang="ru-RU" sz="2000" b="1" dirty="0">
                <a:latin typeface="Monotype Corsiva" panose="03010101010201010101" pitchFamily="66" charset="0"/>
              </a:rPr>
              <a:t>Эта долька для утят,</a:t>
            </a:r>
          </a:p>
          <a:p>
            <a:pPr algn="ctr"/>
            <a:r>
              <a:rPr lang="ru-RU" sz="2000" b="1" dirty="0">
                <a:latin typeface="Monotype Corsiva" panose="03010101010201010101" pitchFamily="66" charset="0"/>
              </a:rPr>
              <a:t>(Загибают средний палец)</a:t>
            </a:r>
          </a:p>
          <a:p>
            <a:pPr algn="ctr"/>
            <a:r>
              <a:rPr lang="ru-RU" sz="2000" b="1" dirty="0">
                <a:latin typeface="Monotype Corsiva" panose="03010101010201010101" pitchFamily="66" charset="0"/>
              </a:rPr>
              <a:t>Эта долька – для котят,</a:t>
            </a:r>
          </a:p>
          <a:p>
            <a:pPr algn="ctr"/>
            <a:r>
              <a:rPr lang="ru-RU" sz="2000" b="1" dirty="0">
                <a:latin typeface="Monotype Corsiva" panose="03010101010201010101" pitchFamily="66" charset="0"/>
              </a:rPr>
              <a:t>(Загибают безымянный палец)</a:t>
            </a:r>
          </a:p>
          <a:p>
            <a:pPr algn="ctr"/>
            <a:r>
              <a:rPr lang="ru-RU" sz="2000" b="1" dirty="0">
                <a:latin typeface="Monotype Corsiva" panose="03010101010201010101" pitchFamily="66" charset="0"/>
              </a:rPr>
              <a:t>Эта долька – для бобра,</a:t>
            </a:r>
          </a:p>
          <a:p>
            <a:pPr algn="ctr"/>
            <a:r>
              <a:rPr lang="ru-RU" sz="2000" b="1" dirty="0">
                <a:latin typeface="Monotype Corsiva" panose="03010101010201010101" pitchFamily="66" charset="0"/>
              </a:rPr>
              <a:t>(загибают мизинец)</a:t>
            </a:r>
          </a:p>
          <a:p>
            <a:pPr algn="ctr"/>
            <a:r>
              <a:rPr lang="ru-RU" sz="2000" b="1" dirty="0">
                <a:latin typeface="Monotype Corsiva" panose="03010101010201010101" pitchFamily="66" charset="0"/>
              </a:rPr>
              <a:t>А для волка – кожура.</a:t>
            </a:r>
          </a:p>
          <a:p>
            <a:pPr algn="ctr"/>
            <a:r>
              <a:rPr lang="ru-RU" sz="2000" b="1" dirty="0">
                <a:latin typeface="Monotype Corsiva" panose="03010101010201010101" pitchFamily="66" charset="0"/>
              </a:rPr>
              <a:t>(Бросают предполагаемую кожуру рукой)</a:t>
            </a:r>
          </a:p>
          <a:p>
            <a:pPr algn="ctr"/>
            <a:r>
              <a:rPr lang="ru-RU" sz="2000" b="1" dirty="0">
                <a:latin typeface="Monotype Corsiva" panose="03010101010201010101" pitchFamily="66" charset="0"/>
              </a:rPr>
              <a:t>Он сердит на нас – беда!!!</a:t>
            </a:r>
          </a:p>
          <a:p>
            <a:pPr algn="ctr"/>
            <a:r>
              <a:rPr lang="ru-RU" sz="2000" b="1" dirty="0">
                <a:latin typeface="Monotype Corsiva" panose="03010101010201010101" pitchFamily="66" charset="0"/>
              </a:rPr>
              <a:t>(Делают испуганный вид)</a:t>
            </a:r>
          </a:p>
          <a:p>
            <a:pPr algn="ctr"/>
            <a:r>
              <a:rPr lang="ru-RU" sz="2000" b="1" dirty="0">
                <a:latin typeface="Monotype Corsiva" panose="03010101010201010101" pitchFamily="66" charset="0"/>
              </a:rPr>
              <a:t> Разбегайся кто куда!</a:t>
            </a:r>
          </a:p>
          <a:p>
            <a:pPr algn="ctr"/>
            <a:r>
              <a:rPr lang="ru-RU" sz="2000" b="1" dirty="0">
                <a:latin typeface="Monotype Corsiva" panose="03010101010201010101" pitchFamily="66" charset="0"/>
              </a:rPr>
              <a:t>(Делают движения руками в стороны)   </a:t>
            </a:r>
          </a:p>
        </p:txBody>
      </p:sp>
      <p:pic>
        <p:nvPicPr>
          <p:cNvPr id="4" name="Рисунок 3"/>
          <p:cNvPicPr>
            <a:picLocks noChangeAspect="1"/>
          </p:cNvPicPr>
          <p:nvPr/>
        </p:nvPicPr>
        <p:blipFill>
          <a:blip r:embed="rId3"/>
          <a:stretch>
            <a:fillRect/>
          </a:stretch>
        </p:blipFill>
        <p:spPr>
          <a:xfrm>
            <a:off x="0" y="2576354"/>
            <a:ext cx="4515906" cy="2315428"/>
          </a:xfrm>
          <a:prstGeom prst="rect">
            <a:avLst/>
          </a:prstGeom>
        </p:spPr>
      </p:pic>
    </p:spTree>
    <p:extLst>
      <p:ext uri="{BB962C8B-B14F-4D97-AF65-F5344CB8AC3E}">
        <p14:creationId xmlns:p14="http://schemas.microsoft.com/office/powerpoint/2010/main" val="423572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741528" y="1843670"/>
            <a:ext cx="6096000" cy="4893647"/>
          </a:xfrm>
          <a:prstGeom prst="rect">
            <a:avLst/>
          </a:prstGeom>
        </p:spPr>
        <p:txBody>
          <a:bodyPr>
            <a:spAutoFit/>
          </a:bodyPr>
          <a:lstStyle/>
          <a:p>
            <a:pPr algn="ctr"/>
            <a:r>
              <a:rPr lang="ru-RU" dirty="0"/>
              <a:t> </a:t>
            </a:r>
            <a:r>
              <a:rPr lang="ru-RU" sz="2400" b="1" dirty="0">
                <a:latin typeface="Monotype Corsiva" panose="03010101010201010101" pitchFamily="66" charset="0"/>
              </a:rPr>
              <a:t>Художественная литература является необходимым условием для развития речи ребёнка, красочные определения, яркие, необычные сравнения встречающиеся в  произведениях , которые с помощью взрослого ребёнок находит в художественной литературе. Сказки оказывают большое воспитательное и обучающее воздействие на ребёнка., чем больше дети слышат сказки, тем больше они впитывают гармонию слова. Большое значение в развитии речи имеет развитие навыка рассказывания. После прочитанного произведения попросите ребёнка пересказать сказку своими словами, повторить стихотворение или рассказ. </a:t>
            </a:r>
          </a:p>
        </p:txBody>
      </p:sp>
      <p:sp>
        <p:nvSpPr>
          <p:cNvPr id="4" name="Прямоугольник 3"/>
          <p:cNvSpPr/>
          <p:nvPr/>
        </p:nvSpPr>
        <p:spPr>
          <a:xfrm>
            <a:off x="1798304" y="321986"/>
            <a:ext cx="8841074" cy="1754326"/>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rgbClr val="FF0000"/>
                </a:solidFill>
                <a:effectLst/>
              </a:rPr>
              <a:t>Художественная литература </a:t>
            </a:r>
          </a:p>
          <a:p>
            <a:pPr algn="ctr"/>
            <a:r>
              <a:rPr lang="ru-RU" sz="5400" b="1" cap="none" spc="0" dirty="0" smtClean="0">
                <a:ln w="22225">
                  <a:solidFill>
                    <a:schemeClr val="accent2"/>
                  </a:solidFill>
                  <a:prstDash val="solid"/>
                </a:ln>
                <a:solidFill>
                  <a:srgbClr val="FF0000"/>
                </a:solidFill>
                <a:effectLst/>
              </a:rPr>
              <a:t>в жизни ребёнка</a:t>
            </a:r>
            <a:endParaRPr lang="ru-RU" sz="5400" b="1" cap="none" spc="0" dirty="0">
              <a:ln w="22225">
                <a:solidFill>
                  <a:schemeClr val="accent2"/>
                </a:solidFill>
                <a:prstDash val="solid"/>
              </a:ln>
              <a:solidFill>
                <a:srgbClr val="FF0000"/>
              </a:solidFill>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7396" y="1435162"/>
            <a:ext cx="3199263" cy="5302155"/>
          </a:xfrm>
          <a:prstGeom prst="rect">
            <a:avLst/>
          </a:prstGeom>
        </p:spPr>
      </p:pic>
      <p:pic>
        <p:nvPicPr>
          <p:cNvPr id="6" name="Рисунок 5"/>
          <p:cNvPicPr>
            <a:picLocks noChangeAspect="1"/>
          </p:cNvPicPr>
          <p:nvPr/>
        </p:nvPicPr>
        <p:blipFill>
          <a:blip r:embed="rId4"/>
          <a:stretch>
            <a:fillRect/>
          </a:stretch>
        </p:blipFill>
        <p:spPr>
          <a:xfrm>
            <a:off x="6837528" y="5158853"/>
            <a:ext cx="2069719" cy="1578463"/>
          </a:xfrm>
          <a:prstGeom prst="rect">
            <a:avLst/>
          </a:prstGeom>
        </p:spPr>
      </p:pic>
    </p:spTree>
    <p:extLst>
      <p:ext uri="{BB962C8B-B14F-4D97-AF65-F5344CB8AC3E}">
        <p14:creationId xmlns:p14="http://schemas.microsoft.com/office/powerpoint/2010/main" val="153246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236561" y="1783518"/>
            <a:ext cx="6096000" cy="3785652"/>
          </a:xfrm>
          <a:prstGeom prst="rect">
            <a:avLst/>
          </a:prstGeom>
        </p:spPr>
        <p:txBody>
          <a:bodyPr>
            <a:spAutoFit/>
          </a:bodyPr>
          <a:lstStyle/>
          <a:p>
            <a:pPr algn="ctr"/>
            <a:r>
              <a:rPr lang="ru-RU" sz="2400" b="1" dirty="0">
                <a:latin typeface="Monotype Corsiva" panose="03010101010201010101" pitchFamily="66" charset="0"/>
              </a:rPr>
              <a:t> Взрослые должны помнить, что потребность в чтении необходимо удовлетворять. Произведения художественной литературы служат могучим средством умственного, нравственного, эстетического воспитания детей. Каждая семья должна иметь свою  маленькую библиотеку, которая будет включать различные сказки, энциклопедии, журналы. Родители своим примером, должны развивать в детях интерес к чтению.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0859" y="491319"/>
            <a:ext cx="3854355" cy="6161964"/>
          </a:xfrm>
          <a:prstGeom prst="rect">
            <a:avLst/>
          </a:prstGeom>
        </p:spPr>
      </p:pic>
      <p:pic>
        <p:nvPicPr>
          <p:cNvPr id="5" name="Рисунок 4"/>
          <p:cNvPicPr>
            <a:picLocks noChangeAspect="1"/>
          </p:cNvPicPr>
          <p:nvPr/>
        </p:nvPicPr>
        <p:blipFill>
          <a:blip r:embed="rId4"/>
          <a:stretch>
            <a:fillRect/>
          </a:stretch>
        </p:blipFill>
        <p:spPr>
          <a:xfrm>
            <a:off x="4819650" y="5067300"/>
            <a:ext cx="2552700" cy="1790700"/>
          </a:xfrm>
          <a:prstGeom prst="rect">
            <a:avLst/>
          </a:prstGeom>
        </p:spPr>
      </p:pic>
    </p:spTree>
    <p:extLst>
      <p:ext uri="{BB962C8B-B14F-4D97-AF65-F5344CB8AC3E}">
        <p14:creationId xmlns:p14="http://schemas.microsoft.com/office/powerpoint/2010/main" val="114914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0" y="1360438"/>
            <a:ext cx="6096000" cy="2677656"/>
          </a:xfrm>
          <a:prstGeom prst="rect">
            <a:avLst/>
          </a:prstGeom>
        </p:spPr>
        <p:txBody>
          <a:bodyPr>
            <a:spAutoFit/>
          </a:bodyPr>
          <a:lstStyle/>
          <a:p>
            <a:pPr algn="ctr"/>
            <a:r>
              <a:rPr lang="ru-RU" sz="2400" b="1" dirty="0">
                <a:latin typeface="Monotype Corsiva" panose="03010101010201010101" pitchFamily="66" charset="0"/>
              </a:rPr>
              <a:t>Особое значение в развитии речи ребёнка имеют загадки, пословицы, поговорки. Отгадывание загадок оказывает влияние на развитие словаря  детей. Пословицы и поговорки  обогащают словарь за счёт многозначности слов, помогают увидеть вторичные значения, формируют представления о переносном значении слов.</a:t>
            </a:r>
          </a:p>
        </p:txBody>
      </p:sp>
      <p:sp>
        <p:nvSpPr>
          <p:cNvPr id="4" name="Прямоугольник 3"/>
          <p:cNvSpPr/>
          <p:nvPr/>
        </p:nvSpPr>
        <p:spPr>
          <a:xfrm>
            <a:off x="6796586" y="1360438"/>
            <a:ext cx="5186150" cy="2554545"/>
          </a:xfrm>
          <a:prstGeom prst="rect">
            <a:avLst/>
          </a:prstGeom>
        </p:spPr>
        <p:txBody>
          <a:bodyPr wrap="square">
            <a:spAutoFit/>
          </a:bodyPr>
          <a:lstStyle/>
          <a:p>
            <a:pPr algn="ctr"/>
            <a:r>
              <a:rPr lang="ru-RU" sz="2000" dirty="0">
                <a:latin typeface="Monotype Corsiva" panose="03010101010201010101" pitchFamily="66" charset="0"/>
              </a:rPr>
              <a:t>Туда хожу я каждый день.</a:t>
            </a:r>
          </a:p>
          <a:p>
            <a:pPr algn="ctr"/>
            <a:r>
              <a:rPr lang="ru-RU" sz="2000" dirty="0">
                <a:latin typeface="Monotype Corsiva" panose="03010101010201010101" pitchFamily="66" charset="0"/>
              </a:rPr>
              <a:t>Так нужно, даже если лень.</a:t>
            </a:r>
          </a:p>
          <a:p>
            <a:pPr algn="ctr"/>
            <a:r>
              <a:rPr lang="ru-RU" sz="2000" dirty="0">
                <a:latin typeface="Monotype Corsiva" panose="03010101010201010101" pitchFamily="66" charset="0"/>
              </a:rPr>
              <a:t>Так нужно для моей семьи.</a:t>
            </a:r>
          </a:p>
          <a:p>
            <a:pPr algn="ctr"/>
            <a:r>
              <a:rPr lang="ru-RU" sz="2000" dirty="0">
                <a:latin typeface="Monotype Corsiva" panose="03010101010201010101" pitchFamily="66" charset="0"/>
              </a:rPr>
              <a:t>Там хорошо и там свои.</a:t>
            </a:r>
          </a:p>
          <a:p>
            <a:pPr algn="ctr"/>
            <a:r>
              <a:rPr lang="ru-RU" sz="2000" dirty="0">
                <a:latin typeface="Monotype Corsiva" panose="03010101010201010101" pitchFamily="66" charset="0"/>
              </a:rPr>
              <a:t>Я всех уже два года знаю,</a:t>
            </a:r>
          </a:p>
          <a:p>
            <a:pPr algn="ctr"/>
            <a:r>
              <a:rPr lang="ru-RU" sz="2000" dirty="0">
                <a:latin typeface="Monotype Corsiva" panose="03010101010201010101" pitchFamily="66" charset="0"/>
              </a:rPr>
              <a:t>Я с ними ем и сплю, играю.</a:t>
            </a:r>
          </a:p>
          <a:p>
            <a:pPr algn="ctr"/>
            <a:r>
              <a:rPr lang="ru-RU" sz="2000" dirty="0">
                <a:latin typeface="Monotype Corsiva" panose="03010101010201010101" pitchFamily="66" charset="0"/>
              </a:rPr>
              <a:t>Туда ходить я очень рад,</a:t>
            </a:r>
          </a:p>
          <a:p>
            <a:pPr algn="ctr"/>
            <a:r>
              <a:rPr lang="ru-RU" sz="2000" dirty="0">
                <a:latin typeface="Monotype Corsiva" panose="03010101010201010101" pitchFamily="66" charset="0"/>
              </a:rPr>
              <a:t>Там мой любимый</a:t>
            </a:r>
          </a:p>
        </p:txBody>
      </p:sp>
      <p:sp>
        <p:nvSpPr>
          <p:cNvPr id="5" name="Прямоугольник 4"/>
          <p:cNvSpPr/>
          <p:nvPr/>
        </p:nvSpPr>
        <p:spPr>
          <a:xfrm>
            <a:off x="8033980" y="4473967"/>
            <a:ext cx="6096000" cy="1323439"/>
          </a:xfrm>
          <a:prstGeom prst="rect">
            <a:avLst/>
          </a:prstGeom>
        </p:spPr>
        <p:txBody>
          <a:bodyPr>
            <a:spAutoFit/>
          </a:bodyPr>
          <a:lstStyle/>
          <a:p>
            <a:pPr algn="ctr"/>
            <a:r>
              <a:rPr lang="ru-RU" sz="2000" dirty="0">
                <a:latin typeface="Monotype Corsiva" panose="03010101010201010101" pitchFamily="66" charset="0"/>
              </a:rPr>
              <a:t>Голубой платок,</a:t>
            </a:r>
          </a:p>
          <a:p>
            <a:pPr algn="ctr"/>
            <a:r>
              <a:rPr lang="ru-RU" sz="2000" dirty="0">
                <a:latin typeface="Monotype Corsiva" panose="03010101010201010101" pitchFamily="66" charset="0"/>
              </a:rPr>
              <a:t>Алый клубок -</a:t>
            </a:r>
          </a:p>
          <a:p>
            <a:pPr algn="ctr"/>
            <a:r>
              <a:rPr lang="ru-RU" sz="2000" dirty="0">
                <a:latin typeface="Monotype Corsiva" panose="03010101010201010101" pitchFamily="66" charset="0"/>
              </a:rPr>
              <a:t>По небу катается,</a:t>
            </a:r>
          </a:p>
          <a:p>
            <a:pPr algn="ctr"/>
            <a:r>
              <a:rPr lang="ru-RU" sz="2000" dirty="0">
                <a:latin typeface="Monotype Corsiva" panose="03010101010201010101" pitchFamily="66" charset="0"/>
              </a:rPr>
              <a:t>Людям улыбается</a:t>
            </a:r>
          </a:p>
        </p:txBody>
      </p:sp>
      <p:sp>
        <p:nvSpPr>
          <p:cNvPr id="6" name="Прямоугольник 5"/>
          <p:cNvSpPr/>
          <p:nvPr/>
        </p:nvSpPr>
        <p:spPr>
          <a:xfrm>
            <a:off x="4016990" y="4736812"/>
            <a:ext cx="6096000" cy="1323439"/>
          </a:xfrm>
          <a:prstGeom prst="rect">
            <a:avLst/>
          </a:prstGeom>
        </p:spPr>
        <p:txBody>
          <a:bodyPr>
            <a:spAutoFit/>
          </a:bodyPr>
          <a:lstStyle/>
          <a:p>
            <a:pPr algn="ctr"/>
            <a:r>
              <a:rPr lang="ru-RU" sz="2000" dirty="0">
                <a:latin typeface="Monotype Corsiva" panose="03010101010201010101" pitchFamily="66" charset="0"/>
              </a:rPr>
              <a:t>Если речка по трубе</a:t>
            </a:r>
          </a:p>
          <a:p>
            <a:pPr algn="ctr"/>
            <a:r>
              <a:rPr lang="ru-RU" sz="2000" dirty="0">
                <a:latin typeface="Monotype Corsiva" panose="03010101010201010101" pitchFamily="66" charset="0"/>
              </a:rPr>
              <a:t>Прибегает в дом к тебе</a:t>
            </a:r>
          </a:p>
          <a:p>
            <a:pPr algn="ctr"/>
            <a:r>
              <a:rPr lang="ru-RU" sz="2000" dirty="0">
                <a:latin typeface="Monotype Corsiva" panose="03010101010201010101" pitchFamily="66" charset="0"/>
              </a:rPr>
              <a:t>И хозяйничает в нем –</a:t>
            </a:r>
          </a:p>
          <a:p>
            <a:pPr algn="ctr"/>
            <a:r>
              <a:rPr lang="ru-RU" sz="2000" dirty="0">
                <a:latin typeface="Monotype Corsiva" panose="03010101010201010101" pitchFamily="66" charset="0"/>
              </a:rPr>
              <a:t>Как мы это назовем? </a:t>
            </a:r>
          </a:p>
        </p:txBody>
      </p:sp>
      <p:pic>
        <p:nvPicPr>
          <p:cNvPr id="7" name="Рисунок 6"/>
          <p:cNvPicPr>
            <a:picLocks noChangeAspect="1"/>
          </p:cNvPicPr>
          <p:nvPr/>
        </p:nvPicPr>
        <p:blipFill>
          <a:blip r:embed="rId3"/>
          <a:stretch>
            <a:fillRect/>
          </a:stretch>
        </p:blipFill>
        <p:spPr>
          <a:xfrm>
            <a:off x="1611786" y="4249861"/>
            <a:ext cx="3372510" cy="2314712"/>
          </a:xfrm>
          <a:prstGeom prst="rect">
            <a:avLst/>
          </a:prstGeom>
        </p:spPr>
      </p:pic>
    </p:spTree>
    <p:extLst>
      <p:ext uri="{BB962C8B-B14F-4D97-AF65-F5344CB8AC3E}">
        <p14:creationId xmlns:p14="http://schemas.microsoft.com/office/powerpoint/2010/main" val="27921328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569</Words>
  <Application>Microsoft Office PowerPoint</Application>
  <PresentationFormat>Широкоэкранный</PresentationFormat>
  <Paragraphs>60</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Monotype Corsiva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cp:revision>
  <dcterms:created xsi:type="dcterms:W3CDTF">2016-03-01T07:30:51Z</dcterms:created>
  <dcterms:modified xsi:type="dcterms:W3CDTF">2016-03-02T12:47:10Z</dcterms:modified>
</cp:coreProperties>
</file>